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261" r:id="rId4"/>
    <p:sldId id="262" r:id="rId5"/>
    <p:sldId id="357" r:id="rId6"/>
    <p:sldId id="358" r:id="rId7"/>
    <p:sldId id="359" r:id="rId8"/>
    <p:sldId id="263" r:id="rId9"/>
    <p:sldId id="276" r:id="rId10"/>
    <p:sldId id="361" r:id="rId11"/>
    <p:sldId id="360" r:id="rId12"/>
    <p:sldId id="366" r:id="rId13"/>
    <p:sldId id="363" r:id="rId14"/>
    <p:sldId id="364" r:id="rId15"/>
    <p:sldId id="365" r:id="rId16"/>
    <p:sldId id="367" r:id="rId17"/>
    <p:sldId id="368" r:id="rId18"/>
    <p:sldId id="264" r:id="rId19"/>
    <p:sldId id="266" r:id="rId20"/>
    <p:sldId id="272" r:id="rId21"/>
    <p:sldId id="355" r:id="rId22"/>
    <p:sldId id="356" r:id="rId23"/>
    <p:sldId id="362" r:id="rId24"/>
    <p:sldId id="267" r:id="rId25"/>
    <p:sldId id="274" r:id="rId26"/>
    <p:sldId id="273" r:id="rId27"/>
    <p:sldId id="270" r:id="rId28"/>
    <p:sldId id="35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16"/>
    <p:restoredTop sz="86501"/>
  </p:normalViewPr>
  <p:slideViewPr>
    <p:cSldViewPr snapToGrid="0" snapToObjects="1">
      <p:cViewPr varScale="1">
        <p:scale>
          <a:sx n="73" d="100"/>
          <a:sy n="73" d="100"/>
        </p:scale>
        <p:origin x="36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AF5E-1BF4-4CB0-9AEE-33FA13E51B9E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FF510-43FB-4B08-B717-5D26F62B905B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5885C-8C85-45DF-9ED7-74F38E55443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918C3-F29A-4A6B-954F-4729082A6833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36FC3-ED20-401B-956B-79A818366843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96444-83DC-45C4-8355-9CD347E97D63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2E7E-BFF7-4347-B33F-5F80B6B8F413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A7306-253B-4C4D-A4A6-5E761EB8BDB1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C2100-AC79-4D2A-8840-C94CC911D0F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501F1-D087-46E3-8374-F71580A7DA46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3C194A4A-71D3-45B1-B691-6CDBAA2874CF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ndemand.rc.colorado.edu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globus.or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ylan.perkins@colorado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Data_Transfers_Spring_2022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lobus.org/how-to/share-files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colorado.edu/concern/datasets/9593tw13k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Data_Transfers_Spring_202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olorado.edu/rc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5" y="4548248"/>
            <a:ext cx="9144000" cy="1543794"/>
          </a:xfrm>
          <a:effectLst/>
        </p:spPr>
        <p:txBody>
          <a:bodyPr>
            <a:normAutofit/>
          </a:bodyPr>
          <a:lstStyle/>
          <a:p>
            <a:r>
              <a:rPr lang="en-US" sz="6600">
                <a:ln w="0"/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Helvetica Light"/>
                <a:cs typeface="Arial Narrow" panose="020B0604020202020204" pitchFamily="34" charset="0"/>
              </a:rPr>
              <a:t>Data Transfers</a:t>
            </a:r>
            <a:endParaRPr lang="en-US" sz="6600" dirty="0">
              <a:ln w="0"/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14A22-1524-4727-8348-E6818608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5D4819-EE50-417C-964C-1C4A142E1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C8EA9-62CD-437E-AD7C-B928C6B8D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1154C-3FB1-4547-A371-5F2D5600C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As with most Linux distributions, after logging into RC Resources you will be placed on your RC home directory.</a:t>
            </a:r>
          </a:p>
          <a:p>
            <a:r>
              <a:rPr lang="en-US" dirty="0">
                <a:latin typeface="Helvetica"/>
                <a:cs typeface="Helvetica"/>
              </a:rPr>
              <a:t>RC’s file system is broken up into 4 major components</a:t>
            </a:r>
          </a:p>
          <a:p>
            <a:pPr lvl="1"/>
            <a:r>
              <a:rPr lang="en-US" dirty="0"/>
              <a:t>Home – 2GB</a:t>
            </a:r>
          </a:p>
          <a:p>
            <a:pPr lvl="1"/>
            <a:r>
              <a:rPr lang="en-US" dirty="0"/>
              <a:t>Projects – 250GB</a:t>
            </a:r>
          </a:p>
          <a:p>
            <a:pPr lvl="1"/>
            <a:r>
              <a:rPr lang="en-US" dirty="0"/>
              <a:t>Scratch – 10TB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PL (</a:t>
            </a:r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) - Contact your PI about purchasing PL Space!</a:t>
            </a:r>
          </a:p>
          <a:p>
            <a:r>
              <a:rPr lang="en-US" dirty="0">
                <a:latin typeface="Helvetica"/>
                <a:cs typeface="Helvetica"/>
              </a:rPr>
              <a:t>Backups occur regularly on Home and Projects.</a:t>
            </a:r>
          </a:p>
          <a:p>
            <a:pPr lvl="1"/>
            <a:r>
              <a:rPr lang="en-US" dirty="0"/>
              <a:t>PL Active capability is coming soon!</a:t>
            </a:r>
          </a:p>
          <a:p>
            <a:r>
              <a:rPr lang="en-US" dirty="0"/>
              <a:t>Scratch will delete files older than 90 days.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F9600-10FF-4182-BDDE-2066AC995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20E7-6549-46B9-9972-17A206DA4D4A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B4E0D-33BB-4E63-806F-30F039AB2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A4C1B-DDCA-4A03-8CEA-F7255920B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79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E321-49CE-45B7-9550-90C4D292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File system map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62AB3-40C9-49D3-BA62-D6EB2332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83B10-A6F9-4779-9792-50A5163E9B4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0056C-EAD4-4B0E-86AB-DB8252C4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FE15-F211-42FD-A058-DDE540F4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C65284-DC1D-49D0-A1CE-45C50AA39E0A}"/>
              </a:ext>
            </a:extLst>
          </p:cNvPr>
          <p:cNvSpPr/>
          <p:nvPr/>
        </p:nvSpPr>
        <p:spPr>
          <a:xfrm>
            <a:off x="4706677" y="1550742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44DB0-475D-49E3-BE7E-29A430FD9605}"/>
              </a:ext>
            </a:extLst>
          </p:cNvPr>
          <p:cNvSpPr txBox="1"/>
          <p:nvPr/>
        </p:nvSpPr>
        <p:spPr>
          <a:xfrm>
            <a:off x="5724079" y="1617123"/>
            <a:ext cx="27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68C3E4-C85B-406D-8F04-CE015A866EA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5860713" y="2030014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158658-E374-4017-8DEE-5BCF27469979}"/>
              </a:ext>
            </a:extLst>
          </p:cNvPr>
          <p:cNvCxnSpPr>
            <a:cxnSpLocks/>
          </p:cNvCxnSpPr>
          <p:nvPr/>
        </p:nvCxnSpPr>
        <p:spPr>
          <a:xfrm flipH="1" flipV="1">
            <a:off x="1623994" y="2380753"/>
            <a:ext cx="8110007" cy="656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9E4F3F-2C39-4E86-B443-E8082C93D834}"/>
              </a:ext>
            </a:extLst>
          </p:cNvPr>
          <p:cNvCxnSpPr>
            <a:cxnSpLocks/>
          </p:cNvCxnSpPr>
          <p:nvPr/>
        </p:nvCxnSpPr>
        <p:spPr>
          <a:xfrm>
            <a:off x="1623993" y="2380751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278D428-EF1D-4294-892D-178B18407956}"/>
              </a:ext>
            </a:extLst>
          </p:cNvPr>
          <p:cNvSpPr/>
          <p:nvPr/>
        </p:nvSpPr>
        <p:spPr>
          <a:xfrm>
            <a:off x="469957" y="2752817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4FC611-CB9C-448F-8897-8F80A10ECFA5}"/>
              </a:ext>
            </a:extLst>
          </p:cNvPr>
          <p:cNvSpPr txBox="1"/>
          <p:nvPr/>
        </p:nvSpPr>
        <p:spPr>
          <a:xfrm>
            <a:off x="1195956" y="2818431"/>
            <a:ext cx="8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AA22A1-0D6B-4753-B0EF-43A8964AA69F}"/>
              </a:ext>
            </a:extLst>
          </p:cNvPr>
          <p:cNvCxnSpPr>
            <a:cxnSpLocks/>
          </p:cNvCxnSpPr>
          <p:nvPr/>
        </p:nvCxnSpPr>
        <p:spPr>
          <a:xfrm>
            <a:off x="4093325" y="2393948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80404C7-0B9A-4D24-BDFD-E1B0D497F5FC}"/>
              </a:ext>
            </a:extLst>
          </p:cNvPr>
          <p:cNvSpPr/>
          <p:nvPr/>
        </p:nvSpPr>
        <p:spPr>
          <a:xfrm>
            <a:off x="2939289" y="2766014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815B01-3D5E-4512-97CB-97923B5BC7B0}"/>
              </a:ext>
            </a:extLst>
          </p:cNvPr>
          <p:cNvSpPr txBox="1"/>
          <p:nvPr/>
        </p:nvSpPr>
        <p:spPr>
          <a:xfrm>
            <a:off x="3528014" y="2819025"/>
            <a:ext cx="11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B254AA7-4138-484A-8C5F-38F165242FDD}"/>
              </a:ext>
            </a:extLst>
          </p:cNvPr>
          <p:cNvCxnSpPr>
            <a:cxnSpLocks/>
          </p:cNvCxnSpPr>
          <p:nvPr/>
        </p:nvCxnSpPr>
        <p:spPr>
          <a:xfrm>
            <a:off x="6562657" y="2417370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48A8669-2350-4C73-98BD-0E5DC71CDBFE}"/>
              </a:ext>
            </a:extLst>
          </p:cNvPr>
          <p:cNvSpPr/>
          <p:nvPr/>
        </p:nvSpPr>
        <p:spPr>
          <a:xfrm>
            <a:off x="5408621" y="277620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ED8E6-8287-4A70-B820-812EEC446666}"/>
              </a:ext>
            </a:extLst>
          </p:cNvPr>
          <p:cNvSpPr txBox="1"/>
          <p:nvPr/>
        </p:nvSpPr>
        <p:spPr>
          <a:xfrm>
            <a:off x="6040705" y="2831178"/>
            <a:ext cx="104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/scratch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CCE20D8-2641-4257-AC60-883E91A28D38}"/>
              </a:ext>
            </a:extLst>
          </p:cNvPr>
          <p:cNvCxnSpPr>
            <a:cxnSpLocks/>
          </p:cNvCxnSpPr>
          <p:nvPr/>
        </p:nvCxnSpPr>
        <p:spPr>
          <a:xfrm>
            <a:off x="9734001" y="2453989"/>
            <a:ext cx="0" cy="32400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97260C0-E7AB-4BDB-93E2-8340189E3EE7}"/>
              </a:ext>
            </a:extLst>
          </p:cNvPr>
          <p:cNvSpPr/>
          <p:nvPr/>
        </p:nvSpPr>
        <p:spPr>
          <a:xfrm>
            <a:off x="8579965" y="277620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46173E-4B15-44AB-AEA6-A0EBECF3AC96}"/>
              </a:ext>
            </a:extLst>
          </p:cNvPr>
          <p:cNvSpPr txBox="1"/>
          <p:nvPr/>
        </p:nvSpPr>
        <p:spPr>
          <a:xfrm>
            <a:off x="9538055" y="2831178"/>
            <a:ext cx="80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FA7A8DC-826F-4E07-96AF-CBBB6A9882A9}"/>
              </a:ext>
            </a:extLst>
          </p:cNvPr>
          <p:cNvCxnSpPr>
            <a:cxnSpLocks/>
          </p:cNvCxnSpPr>
          <p:nvPr/>
        </p:nvCxnSpPr>
        <p:spPr>
          <a:xfrm>
            <a:off x="9734001" y="3255480"/>
            <a:ext cx="0" cy="36062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A60F5E0-4EFB-4638-B433-1BD742E87863}"/>
              </a:ext>
            </a:extLst>
          </p:cNvPr>
          <p:cNvCxnSpPr>
            <a:cxnSpLocks/>
          </p:cNvCxnSpPr>
          <p:nvPr/>
        </p:nvCxnSpPr>
        <p:spPr>
          <a:xfrm flipH="1">
            <a:off x="8481848" y="3616104"/>
            <a:ext cx="249725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DB0F40-C6FC-4DD9-B3F0-F34120F26277}"/>
              </a:ext>
            </a:extLst>
          </p:cNvPr>
          <p:cNvCxnSpPr>
            <a:cxnSpLocks/>
          </p:cNvCxnSpPr>
          <p:nvPr/>
        </p:nvCxnSpPr>
        <p:spPr>
          <a:xfrm>
            <a:off x="8485160" y="3619014"/>
            <a:ext cx="0" cy="12755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80FBF48-F825-4CEA-9FE5-5938F3851BBF}"/>
              </a:ext>
            </a:extLst>
          </p:cNvPr>
          <p:cNvSpPr/>
          <p:nvPr/>
        </p:nvSpPr>
        <p:spPr>
          <a:xfrm>
            <a:off x="7331124" y="469288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6B3CDB-D919-410C-BCA2-82FD48205CDB}"/>
              </a:ext>
            </a:extLst>
          </p:cNvPr>
          <p:cNvSpPr txBox="1"/>
          <p:nvPr/>
        </p:nvSpPr>
        <p:spPr>
          <a:xfrm>
            <a:off x="8113309" y="4749387"/>
            <a:ext cx="93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/active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AD8428B-FE77-4184-B51B-90E60B306673}"/>
              </a:ext>
            </a:extLst>
          </p:cNvPr>
          <p:cNvCxnSpPr>
            <a:cxnSpLocks/>
          </p:cNvCxnSpPr>
          <p:nvPr/>
        </p:nvCxnSpPr>
        <p:spPr>
          <a:xfrm>
            <a:off x="10979106" y="3619014"/>
            <a:ext cx="0" cy="12690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664A2A0-F9AF-40A4-A4D0-11945C573A97}"/>
              </a:ext>
            </a:extLst>
          </p:cNvPr>
          <p:cNvSpPr/>
          <p:nvPr/>
        </p:nvSpPr>
        <p:spPr>
          <a:xfrm>
            <a:off x="9825070" y="468638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5EFC03-1657-4805-8D80-655C004370A2}"/>
              </a:ext>
            </a:extLst>
          </p:cNvPr>
          <p:cNvSpPr txBox="1"/>
          <p:nvPr/>
        </p:nvSpPr>
        <p:spPr>
          <a:xfrm>
            <a:off x="10474386" y="4734782"/>
            <a:ext cx="1009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/archive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A6A338-69EE-4D1F-9D02-C7C9464A668F}"/>
              </a:ext>
            </a:extLst>
          </p:cNvPr>
          <p:cNvCxnSpPr>
            <a:cxnSpLocks/>
          </p:cNvCxnSpPr>
          <p:nvPr/>
        </p:nvCxnSpPr>
        <p:spPr>
          <a:xfrm>
            <a:off x="1623993" y="3234989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DB43248B-A0D5-4A09-9E37-0A65C93B567E}"/>
              </a:ext>
            </a:extLst>
          </p:cNvPr>
          <p:cNvSpPr/>
          <p:nvPr/>
        </p:nvSpPr>
        <p:spPr>
          <a:xfrm>
            <a:off x="469957" y="3607055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594B1C-C403-4716-9F89-D1A23F93ACCE}"/>
              </a:ext>
            </a:extLst>
          </p:cNvPr>
          <p:cNvCxnSpPr>
            <a:cxnSpLocks/>
          </p:cNvCxnSpPr>
          <p:nvPr/>
        </p:nvCxnSpPr>
        <p:spPr>
          <a:xfrm>
            <a:off x="4084465" y="3245162"/>
            <a:ext cx="0" cy="37385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2E1F03A-0FA5-48DC-A0F9-1145F059B1CB}"/>
              </a:ext>
            </a:extLst>
          </p:cNvPr>
          <p:cNvSpPr/>
          <p:nvPr/>
        </p:nvSpPr>
        <p:spPr>
          <a:xfrm>
            <a:off x="2930429" y="3617228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7518D1E-238F-4CF0-9FD2-85687024A27C}"/>
              </a:ext>
            </a:extLst>
          </p:cNvPr>
          <p:cNvCxnSpPr>
            <a:cxnSpLocks/>
          </p:cNvCxnSpPr>
          <p:nvPr/>
        </p:nvCxnSpPr>
        <p:spPr>
          <a:xfrm>
            <a:off x="6544936" y="3245162"/>
            <a:ext cx="0" cy="1838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B26C9ABF-6D1E-477F-B1BE-3D7BFB6E57EA}"/>
              </a:ext>
            </a:extLst>
          </p:cNvPr>
          <p:cNvSpPr/>
          <p:nvPr/>
        </p:nvSpPr>
        <p:spPr>
          <a:xfrm>
            <a:off x="5390900" y="3409773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40C5572-B352-47D1-9037-A0ADC94F5632}"/>
              </a:ext>
            </a:extLst>
          </p:cNvPr>
          <p:cNvSpPr txBox="1"/>
          <p:nvPr/>
        </p:nvSpPr>
        <p:spPr>
          <a:xfrm>
            <a:off x="6026946" y="3464605"/>
            <a:ext cx="103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/summit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9A04C3-64DF-4D25-AB76-5E85ED027FE8}"/>
              </a:ext>
            </a:extLst>
          </p:cNvPr>
          <p:cNvSpPr txBox="1"/>
          <p:nvPr/>
        </p:nvSpPr>
        <p:spPr>
          <a:xfrm>
            <a:off x="3188084" y="3682629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1EBF35-A575-4F68-9476-8356EBB84C02}"/>
              </a:ext>
            </a:extLst>
          </p:cNvPr>
          <p:cNvSpPr txBox="1"/>
          <p:nvPr/>
        </p:nvSpPr>
        <p:spPr>
          <a:xfrm>
            <a:off x="729529" y="3660986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124B46A-CCC7-421A-9431-17EB07AA9FCA}"/>
              </a:ext>
            </a:extLst>
          </p:cNvPr>
          <p:cNvCxnSpPr>
            <a:cxnSpLocks/>
          </p:cNvCxnSpPr>
          <p:nvPr/>
        </p:nvCxnSpPr>
        <p:spPr>
          <a:xfrm>
            <a:off x="6561750" y="3889045"/>
            <a:ext cx="0" cy="16291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65D41BC5-FF35-4DAD-AA3A-26F03541827A}"/>
              </a:ext>
            </a:extLst>
          </p:cNvPr>
          <p:cNvSpPr/>
          <p:nvPr/>
        </p:nvSpPr>
        <p:spPr>
          <a:xfrm>
            <a:off x="5381388" y="4045307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44B161D-7B94-473B-A13A-8F6A4C420853}"/>
              </a:ext>
            </a:extLst>
          </p:cNvPr>
          <p:cNvSpPr txBox="1"/>
          <p:nvPr/>
        </p:nvSpPr>
        <p:spPr>
          <a:xfrm>
            <a:off x="5639043" y="4110708"/>
            <a:ext cx="186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/your-username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5824EF-E476-4F1A-B218-164F88042BCE}"/>
              </a:ext>
            </a:extLst>
          </p:cNvPr>
          <p:cNvCxnSpPr>
            <a:cxnSpLocks/>
          </p:cNvCxnSpPr>
          <p:nvPr/>
        </p:nvCxnSpPr>
        <p:spPr>
          <a:xfrm>
            <a:off x="8486211" y="5172157"/>
            <a:ext cx="0" cy="23856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7C94821-65BD-43E9-A5F1-45C8A47DA736}"/>
              </a:ext>
            </a:extLst>
          </p:cNvPr>
          <p:cNvCxnSpPr>
            <a:cxnSpLocks/>
          </p:cNvCxnSpPr>
          <p:nvPr/>
        </p:nvCxnSpPr>
        <p:spPr>
          <a:xfrm>
            <a:off x="10980157" y="5172157"/>
            <a:ext cx="0" cy="23856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67881AB-F164-4C2E-A563-BD5B97374179}"/>
              </a:ext>
            </a:extLst>
          </p:cNvPr>
          <p:cNvSpPr/>
          <p:nvPr/>
        </p:nvSpPr>
        <p:spPr>
          <a:xfrm>
            <a:off x="7348909" y="5408276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60CD2B0-D2C1-48D9-B6EA-30802E15D294}"/>
              </a:ext>
            </a:extLst>
          </p:cNvPr>
          <p:cNvSpPr txBox="1"/>
          <p:nvPr/>
        </p:nvSpPr>
        <p:spPr>
          <a:xfrm>
            <a:off x="7512364" y="5464164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89B78B-0417-4DFD-BE6E-39DA4060FADB}"/>
              </a:ext>
            </a:extLst>
          </p:cNvPr>
          <p:cNvSpPr/>
          <p:nvPr/>
        </p:nvSpPr>
        <p:spPr>
          <a:xfrm>
            <a:off x="9842855" y="5401776"/>
            <a:ext cx="2308072" cy="479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2334D36-982B-4179-A2CD-935ECE944E10}"/>
              </a:ext>
            </a:extLst>
          </p:cNvPr>
          <p:cNvSpPr txBox="1"/>
          <p:nvPr/>
        </p:nvSpPr>
        <p:spPr>
          <a:xfrm>
            <a:off x="10000778" y="5455679"/>
            <a:ext cx="2025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/your-pl-allocation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F8E4929-4590-4C1B-A388-5002104F3E6F}"/>
              </a:ext>
            </a:extLst>
          </p:cNvPr>
          <p:cNvCxnSpPr>
            <a:cxnSpLocks/>
            <a:endCxn id="51" idx="2"/>
          </p:cNvCxnSpPr>
          <p:nvPr/>
        </p:nvCxnSpPr>
        <p:spPr>
          <a:xfrm flipH="1" flipV="1">
            <a:off x="1623993" y="4086327"/>
            <a:ext cx="693085" cy="5361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459AFA2-BFC2-4672-AEDC-0A41AE98DC59}"/>
              </a:ext>
            </a:extLst>
          </p:cNvPr>
          <p:cNvSpPr txBox="1"/>
          <p:nvPr/>
        </p:nvSpPr>
        <p:spPr>
          <a:xfrm>
            <a:off x="2317079" y="4444550"/>
            <a:ext cx="172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start here!</a:t>
            </a:r>
          </a:p>
        </p:txBody>
      </p:sp>
    </p:spTree>
    <p:extLst>
      <p:ext uri="{BB962C8B-B14F-4D97-AF65-F5344CB8AC3E}">
        <p14:creationId xmlns:p14="http://schemas.microsoft.com/office/powerpoint/2010/main" val="781238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B920-CCED-4366-A558-6869B75E3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RC Data transfer nodes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84A31-A0F0-45DC-8950-0370A837D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In addition to the usual RC login points, we also provide Data transfer nodes for faster transfers.</a:t>
            </a:r>
          </a:p>
          <a:p>
            <a:r>
              <a:rPr lang="en-US">
                <a:latin typeface="Helvetica"/>
                <a:cs typeface="Helvetica"/>
              </a:rPr>
              <a:t>The upcoming commands can utilized these nodes IF you are on CU's VPN.</a:t>
            </a:r>
            <a:endParaRPr lang="en-US" dirty="0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Address to transfer to data transfer nodes: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FDE9E-DD6D-4D39-85C0-A751C090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ADAC7-7BB2-4268-8E80-97ED4EBD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CD221-7B73-40C0-965B-79F945F7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62196B-FA62-47B5-8BFC-2F28C236387A}"/>
              </a:ext>
            </a:extLst>
          </p:cNvPr>
          <p:cNvSpPr txBox="1"/>
          <p:nvPr/>
        </p:nvSpPr>
        <p:spPr>
          <a:xfrm>
            <a:off x="1151128" y="3906335"/>
            <a:ext cx="9141825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 file1 &lt;username&gt;@login.rc.colorado.edu:&lt;remote-path&gt;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 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996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Command line options (1)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SCP / </a:t>
            </a:r>
            <a:r>
              <a:rPr lang="en-US" i="1">
                <a:latin typeface="Helvetica"/>
                <a:cs typeface="Helvetica"/>
              </a:rPr>
              <a:t>Secure Copy</a:t>
            </a:r>
            <a:endParaRPr lang="en-US" i="1">
              <a:cs typeface="Helvetica"/>
            </a:endParaRPr>
          </a:p>
          <a:p>
            <a:pPr lvl="1"/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scp</a:t>
            </a:r>
            <a:r>
              <a:rPr lang="en-US">
                <a:latin typeface="Helvetica"/>
                <a:cs typeface="Helvetica"/>
              </a:rPr>
              <a:t> is a very simple file transfer command that allows users to transfer one file to another remote system.</a:t>
            </a:r>
            <a:endParaRPr lang="en-US"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Useful with small or quick file transfers</a:t>
            </a:r>
            <a:endParaRPr lang="en-US" dirty="0">
              <a:latin typeface="Helvetica"/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SFTP / </a:t>
            </a:r>
            <a:r>
              <a:rPr lang="en-US" i="1">
                <a:latin typeface="Helvetica"/>
                <a:cs typeface="Helvetica"/>
              </a:rPr>
              <a:t>Secure File Transfer Protocol</a:t>
            </a:r>
            <a:endParaRPr lang="en-US" i="1" dirty="0">
              <a:cs typeface="Helvetica"/>
            </a:endParaRPr>
          </a:p>
          <a:p>
            <a:pPr lvl="1"/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sftp</a:t>
            </a:r>
            <a:r>
              <a:rPr lang="en-US">
                <a:latin typeface="Helvetica"/>
                <a:cs typeface="Helvetica"/>
              </a:rPr>
              <a:t> is a similarly simple protocol that loads a user into a sftp prompt with both local and remote file systems accessable from a single prompt.</a:t>
            </a:r>
          </a:p>
          <a:p>
            <a:pPr lvl="1"/>
            <a:endParaRPr lang="en-US" dirty="0">
              <a:latin typeface="Helvetica"/>
              <a:cs typeface="Helvetica" pitchFamily="2" charset="0"/>
            </a:endParaRPr>
          </a:p>
          <a:p>
            <a:pPr lvl="1"/>
            <a:endParaRPr lang="en-US" dirty="0">
              <a:latin typeface="Helvetica"/>
              <a:cs typeface="Helvetica" pitchFamily="2" charset="0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Useful for multiple/repetative small file transfers.</a:t>
            </a: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54CB2D-6A0C-4CBF-A858-EF3B0AAEB228}"/>
              </a:ext>
            </a:extLst>
          </p:cNvPr>
          <p:cNvSpPr txBox="1"/>
          <p:nvPr/>
        </p:nvSpPr>
        <p:spPr>
          <a:xfrm>
            <a:off x="1633331" y="2906210"/>
            <a:ext cx="9141825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scp file1 &lt;username&gt;@login.rc.colorado.edu:&lt;remote-path&gt;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 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1AC6E2-FC5C-40E9-89AF-51DB42A77879}"/>
              </a:ext>
            </a:extLst>
          </p:cNvPr>
          <p:cNvSpPr txBox="1"/>
          <p:nvPr/>
        </p:nvSpPr>
        <p:spPr>
          <a:xfrm>
            <a:off x="1633330" y="5025523"/>
            <a:ext cx="9141825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sftp&lt;username&gt;@login.rc.colorado.edu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 </a:t>
            </a:r>
            <a:endParaRPr lang="en-US" sz="24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010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Command line options (2)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rsync</a:t>
            </a:r>
            <a:endParaRPr lang="en-US" dirty="0">
              <a:cs typeface="Helvetica"/>
            </a:endParaRPr>
          </a:p>
          <a:p>
            <a:pPr lvl="1"/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rsync</a:t>
            </a:r>
            <a:r>
              <a:rPr lang="en-US">
                <a:latin typeface="Helvetica"/>
                <a:cs typeface="Helvetica"/>
              </a:rPr>
              <a:t> is a popular linux utility for updating changed files to a remote filesystem.</a:t>
            </a:r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Useful when working on a file on both remote and local machines with modifications that need to be updated</a:t>
            </a:r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Flags:</a:t>
            </a:r>
            <a:endParaRPr lang="en-US" dirty="0">
              <a:latin typeface="Helvetica"/>
              <a:cs typeface="Helvetica"/>
            </a:endParaRP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-v    # verbose mode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-r    # recursive (directory)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-t    # sync based off timestamp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-c    # sync changed files based on content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-a    # archive mode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  <a:p>
            <a:pPr marL="0" indent="0">
              <a:buNone/>
            </a:pPr>
            <a:endParaRPr lang="en-US" dirty="0">
              <a:latin typeface="Helvetica"/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54CB2D-6A0C-4CBF-A858-EF3B0AAEB228}"/>
              </a:ext>
            </a:extLst>
          </p:cNvPr>
          <p:cNvSpPr txBox="1"/>
          <p:nvPr/>
        </p:nvSpPr>
        <p:spPr>
          <a:xfrm>
            <a:off x="1603566" y="2674038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rsync -v file1 &lt;username&gt;@login.rc.colorado.edu:&lt;remote-path&gt;   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24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Command line options (3)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sshfs</a:t>
            </a:r>
            <a:endParaRPr lang="en-US" dirty="0">
              <a:cs typeface="Helvetica"/>
            </a:endParaRPr>
          </a:p>
          <a:p>
            <a:pPr lvl="1"/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Mount a remote directory to a local Unix operating system!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Mac and Linux Exclusive:</a:t>
            </a: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endParaRPr lang="en-US" dirty="0">
              <a:latin typeface="Helvetica"/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But can windows do something similar?</a:t>
            </a:r>
          </a:p>
          <a:p>
            <a:pPr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smb mounting</a:t>
            </a:r>
          </a:p>
          <a:p>
            <a:pPr marL="800100" lvl="1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Universal mounting protocol that is built into every operating system</a:t>
            </a:r>
          </a:p>
          <a:p>
            <a:pPr marL="800100" lvl="1" indent="-342900">
              <a:buFont typeface="Arial"/>
              <a:buChar char="•"/>
            </a:pPr>
            <a:r>
              <a:rPr lang="en-US">
                <a:latin typeface="Helvetica"/>
                <a:cs typeface="Helvetica"/>
              </a:rPr>
              <a:t>Contact RC to get this set up!</a:t>
            </a:r>
            <a:endParaRPr lang="en-US"/>
          </a:p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  <a:p>
            <a:pPr marL="800100" lvl="1" indent="-342900"/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54CB2D-6A0C-4CBF-A858-EF3B0AAEB228}"/>
              </a:ext>
            </a:extLst>
          </p:cNvPr>
          <p:cNvSpPr txBox="1"/>
          <p:nvPr/>
        </p:nvSpPr>
        <p:spPr>
          <a:xfrm>
            <a:off x="1609519" y="296574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/>
              </a:rPr>
              <a:t>sshfs </a:t>
            </a:r>
            <a:r>
              <a:rPr lang="en-US" sz="2000">
                <a:solidFill>
                  <a:schemeClr val="accent5"/>
                </a:solidFill>
                <a:latin typeface="Consolas"/>
              </a:rPr>
              <a:t>&lt;username&gt;@login.rc.colorado.edu:&lt;path&gt; &lt;local-mountpoint&gt;</a:t>
            </a:r>
            <a:endParaRPr lang="en-US" sz="2000" dirty="0">
              <a:solidFill>
                <a:schemeClr val="accent5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29048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62652-757C-4D90-9BCE-43812E79B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OpenOnDemand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940A2-46DB-40F4-A4EC-581CA99A7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GUI approach to RC Resources!</a:t>
            </a:r>
          </a:p>
          <a:p>
            <a:pPr lvl="1"/>
            <a:r>
              <a:rPr lang="en-US" dirty="0">
                <a:hlinkClick r:id="rId2"/>
              </a:rPr>
              <a:t>http://ondemand.rc.colorado.edu/</a:t>
            </a:r>
            <a:endParaRPr lang="en-US" dirty="0"/>
          </a:p>
          <a:p>
            <a:r>
              <a:rPr lang="en-US" dirty="0"/>
              <a:t>File management</a:t>
            </a:r>
          </a:p>
          <a:p>
            <a:pPr lvl="1"/>
            <a:r>
              <a:rPr lang="en-US" dirty="0"/>
              <a:t>Create, Delete, Move, and Rename </a:t>
            </a:r>
          </a:p>
          <a:p>
            <a:r>
              <a:rPr lang="en-US" dirty="0"/>
              <a:t>File transfers</a:t>
            </a:r>
          </a:p>
          <a:p>
            <a:pPr lvl="1"/>
            <a:r>
              <a:rPr lang="en-US" dirty="0"/>
              <a:t>Upload and Download</a:t>
            </a:r>
          </a:p>
          <a:p>
            <a:r>
              <a:rPr lang="en-US" dirty="0"/>
              <a:t>Good for managing your files without interacting with a command line.</a:t>
            </a:r>
          </a:p>
          <a:p>
            <a:r>
              <a:rPr lang="en-US" dirty="0"/>
              <a:t>Also great for small transfers without interacting with a command line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DF87D-786B-43A9-929B-9D6EB4BF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15691-4949-4873-B5E5-789542B81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00C8-67FA-4429-AB1D-9992F4E77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5D6111-5F3B-450A-9878-0DA47A2B0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87746" y="2355357"/>
            <a:ext cx="4066054" cy="105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91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C3946-2378-4880-9DA0-E83466F01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0D145-BCB1-4C7E-8C23-95D8C0E0C5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CC547-4BBE-49D8-8D3B-9E33D38A8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7B56D-9D16-4AC8-BC26-FF8F68ED3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pic>
        <p:nvPicPr>
          <p:cNvPr id="8" name="Content Placeholder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AE89E7D-B5FE-41CD-B32F-31CBC7F77B9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r="52245"/>
          <a:stretch/>
        </p:blipFill>
        <p:spPr>
          <a:xfrm>
            <a:off x="355949" y="952096"/>
            <a:ext cx="2906713" cy="4162426"/>
          </a:xfrm>
          <a:prstGeom prst="rect">
            <a:avLst/>
          </a:prstGeom>
          <a:ln>
            <a:noFill/>
          </a:ln>
          <a:effectLst>
            <a:outerShdw blurRad="127000" dist="635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631CAFAE-44A9-4482-9487-460A40437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8120" y="952096"/>
            <a:ext cx="8388927" cy="4162425"/>
          </a:xfrm>
          <a:prstGeom prst="rect">
            <a:avLst/>
          </a:prstGeom>
          <a:ln>
            <a:noFill/>
          </a:ln>
          <a:effectLst>
            <a:outerShdw blurRad="127000" dist="635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9924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By far the most stable and recommended way for data transfers</a:t>
            </a:r>
          </a:p>
          <a:p>
            <a:pPr lvl="1"/>
            <a:r>
              <a:rPr lang="en-US" dirty="0"/>
              <a:t>Fast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option or Globus Connect Personal</a:t>
            </a:r>
          </a:p>
          <a:p>
            <a:r>
              <a:rPr lang="en-US" dirty="0">
                <a:latin typeface="Helvetica"/>
                <a:cs typeface="Helvetica"/>
              </a:rPr>
              <a:t>Demo: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7360F-7983-4D39-94E6-1821506F8A55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3740233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C202-DADB-4548-8531-414B119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Globus Demo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E7F7A-C855-4D2B-97B5-8656E98D3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Globus login is simple and quick: </a:t>
            </a:r>
            <a:r>
              <a:rPr lang="en-US" dirty="0">
                <a:hlinkClick r:id="rId2"/>
              </a:rPr>
              <a:t>https://app.globus.org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Helvetica"/>
                <a:cs typeface="Helvetica"/>
              </a:rPr>
              <a:t>Select University of Colorado at Boulder under the dropdown menu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Login with your CU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Continue with onscreen prompts until you are brought to the Globus </a:t>
            </a:r>
            <a:r>
              <a:rPr lang="en-US" dirty="0" err="1"/>
              <a:t>WebGUI</a:t>
            </a:r>
            <a:endParaRPr lang="en-US" dirty="0"/>
          </a:p>
          <a:p>
            <a:r>
              <a:rPr lang="en-US" dirty="0"/>
              <a:t>Installing a Globus Endpoint on your local machine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Navigate down to Endpoints on the sidebar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create an endpoint on the top right of the page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Select your operating system and download the installer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Follow the prompts on the installer and complete the installation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F75C-A166-481E-9B0D-991F7F1D0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D1E97-EA43-40B0-B097-929FC1FA685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AC1EE-FA8F-49D9-82AD-4F0FB1B4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CB23-D332-4962-81EE-5B884921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19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Helvetica Light" panose="020B0403020202020204" pitchFamily="34" charset="0"/>
              </a:rPr>
              <a:t>Data Transfers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Dylan Perkins</a:t>
            </a: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b="0" i="0" u="none" strike="noStrike" dirty="0">
                <a:solidFill>
                  <a:srgbClr val="B71C1C"/>
                </a:solidFill>
                <a:effectLst/>
                <a:latin typeface="Roboto" panose="020B0604020202020204" pitchFamily="2" charset="0"/>
                <a:hlinkClick r:id="rId2"/>
              </a:rPr>
              <a:t>dylan.perkins@colorado.edu</a:t>
            </a:r>
            <a:endParaRPr lang="en-US" b="0" i="0" u="none" strike="noStrike" dirty="0">
              <a:solidFill>
                <a:srgbClr val="B71C1C"/>
              </a:solidFill>
              <a:effectLst/>
              <a:latin typeface="Roboto" panose="020B0604020202020204" pitchFamily="2" charset="0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L="0" indent="0" algn="ctr">
              <a:buNone/>
            </a:pPr>
            <a:endParaRPr lang="en-US" spc="-20" dirty="0"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/>
                <a:cs typeface="Tahoma"/>
              </a:rPr>
              <a:t>Slides available for download at:</a:t>
            </a:r>
            <a:r>
              <a:rPr lang="en-US" spc="-20" dirty="0">
                <a:latin typeface="Helvetica"/>
                <a:cs typeface="Tahoma"/>
              </a:rPr>
              <a:t> </a:t>
            </a:r>
            <a:endParaRPr lang="en-US" spc="-20" dirty="0"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pc="-20" dirty="0">
                <a:latin typeface="Helvetica"/>
                <a:cs typeface="Helvetica"/>
                <a:hlinkClick r:id="rId4"/>
              </a:rPr>
              <a:t>https://github.com/ResearchComputing/Data_Transfers_Spring_2022</a:t>
            </a:r>
            <a:endParaRPr lang="en-US" spc="-20" dirty="0">
              <a:latin typeface="Helvetica"/>
              <a:cs typeface="Helvetica"/>
            </a:endParaRPr>
          </a:p>
          <a:p>
            <a:pPr>
              <a:buFont typeface="Wingdings" pitchFamily="2" charset="2"/>
              <a:buChar char="§"/>
            </a:pPr>
            <a:endParaRPr lang="en-US" sz="2400" spc="-20" dirty="0"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3B0C6-ADB4-42C9-886A-71DE138D9C57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5DBB6-420A-4AA5-9330-921889B1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Demo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1D66A-B5E0-495B-BDE4-30826E9A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Transferring Files can be done through the GUI</a:t>
            </a:r>
          </a:p>
          <a:p>
            <a:r>
              <a:rPr lang="en-US" dirty="0"/>
              <a:t>From the File Manager tab: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“Two Panel” view button at the top right.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top left Search bar.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Search “CU Boulder Research Computing” and select the end point.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Sign into Research Computing’s Endpoint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Click the right search bar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On the ‘Your Collections’ tab, choose the endpoint you created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Transfer your files!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AFE55-447D-49C3-A18F-5B02A80D0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E964D-41EF-4DAD-8F93-D92167D932C4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04902-E350-4C2A-BCF0-9B0CBB19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94C31-0E43-4865-B82C-31BF0A20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9919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17879-813C-4C8E-AD69-EECA0B58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63863-9D9E-4A6E-B3D7-12C04947737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B2678-0AE9-470E-A60A-9C23D2C1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0A6B8-7E9E-4963-9A7D-55393472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pic>
        <p:nvPicPr>
          <p:cNvPr id="23" name="Content Placeholder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647A24-DC75-406B-B316-4AF6682003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43030" y="1130250"/>
            <a:ext cx="2252663" cy="41624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CCCAB0-5ADB-413A-961E-4D8AC1D4D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846" y="1130250"/>
            <a:ext cx="2268991" cy="41624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Picture 2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9C8A6C-374F-4F04-B123-EE037CA90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990" y="1128376"/>
            <a:ext cx="5756222" cy="41642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9572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10292-6429-44BD-A19D-52CD591D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5D851-AC27-4185-97C0-8C1F6B09BDA0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0A94-1E36-4337-8F32-686E825E8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825BF-8A82-4C2F-840D-2B3D3E611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46F73E-801A-48EF-9666-0ABDEEF1B6A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3914" y="651635"/>
            <a:ext cx="5622085" cy="1853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EC14A5-6B16-4483-A480-93527FC5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15" y="2648400"/>
            <a:ext cx="5622085" cy="10538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C305DC-5813-4856-B633-B26D95301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591" y="1956355"/>
            <a:ext cx="5618986" cy="1853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06FAD2-167D-4CB0-90A4-B808E3C95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591" y="3967347"/>
            <a:ext cx="5618986" cy="16163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301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Sharing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Other RC Users</a:t>
            </a:r>
          </a:p>
          <a:p>
            <a:pPr lvl="1"/>
            <a:r>
              <a:rPr lang="en-US">
                <a:latin typeface="Helvetica"/>
                <a:cs typeface="Helvetica"/>
              </a:rPr>
              <a:t>To share files with other RC users. Simply contact RC with a list of </a:t>
            </a:r>
            <a:r>
              <a:rPr lang="en-US" dirty="0">
                <a:latin typeface="Helvetica"/>
                <a:cs typeface="Helvetica"/>
              </a:rPr>
              <a:t>users you would wish to allow access.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will place the chosen users in the owner’s group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The owner can then set up permissions in the space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On premise collaborators can also access Petalibrary files with Globus Shared Endpoints</a:t>
            </a:r>
          </a:p>
          <a:p>
            <a:r>
              <a:rPr lang="en-US" dirty="0"/>
              <a:t>Off-premise collaborators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Off premise collaborators can only access Petalibrary files through Globus Shared Endpoints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2420E-53C5-4356-B0D0-6FB8BEFCCECE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21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748-9C63-423A-A396-4F46F024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Unix Groups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8AFC1-1802-49BE-A54D-0532C0DDD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Unix Groups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3 Levels of permissions: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User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Group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Other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All users have a group associated with their username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Permissions can be set for an individual file with the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nsolas"/>
                <a:cs typeface="Helvetica"/>
              </a:rPr>
              <a:t>chmod</a:t>
            </a:r>
            <a:r>
              <a:rPr lang="en-US" dirty="0">
                <a:solidFill>
                  <a:schemeClr val="accent5"/>
                </a:solidFill>
                <a:latin typeface="Helvetica"/>
                <a:cs typeface="Helvetica"/>
              </a:rPr>
              <a:t> </a:t>
            </a:r>
            <a:r>
              <a:rPr lang="en-US" dirty="0">
                <a:latin typeface="Helvetica"/>
                <a:cs typeface="Helvetica"/>
              </a:rPr>
              <a:t>command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C59F-86D1-402B-B02F-65F10BF4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2420E-53C5-4356-B0D0-6FB8BEFCCECE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B662-CC1C-4434-950F-A95D7E11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A0A0-7B41-4707-B792-2039DC7E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0BDE7-2F9E-4EF5-9A21-91FC8DBB308D}"/>
              </a:ext>
            </a:extLst>
          </p:cNvPr>
          <p:cNvSpPr txBox="1"/>
          <p:nvPr/>
        </p:nvSpPr>
        <p:spPr>
          <a:xfrm>
            <a:off x="1073738" y="4412352"/>
            <a:ext cx="9457339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chmod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</a:t>
            </a:r>
            <a:r>
              <a:rPr lang="en-US" sz="2000" dirty="0" err="1">
                <a:solidFill>
                  <a:schemeClr val="accent5"/>
                </a:solidFill>
                <a:latin typeface="Consolas"/>
              </a:rPr>
              <a:t>g+rx</a:t>
            </a:r>
            <a:r>
              <a:rPr lang="en-US" sz="2000" dirty="0">
                <a:solidFill>
                  <a:schemeClr val="accent5"/>
                </a:solidFill>
                <a:latin typeface="Consolas"/>
              </a:rPr>
              <a:t> file.exe</a:t>
            </a:r>
          </a:p>
        </p:txBody>
      </p:sp>
    </p:spTree>
    <p:extLst>
      <p:ext uri="{BB962C8B-B14F-4D97-AF65-F5344CB8AC3E}">
        <p14:creationId xmlns:p14="http://schemas.microsoft.com/office/powerpoint/2010/main" val="2317479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8D5-78D0-45DC-A1A9-B38B955B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Globus Shared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7D284-E949-488F-AEA2-34685743F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Globus offers ‘shared endpoints’ which don’t require a user to have an account with RC.</a:t>
            </a:r>
          </a:p>
          <a:p>
            <a:r>
              <a:rPr lang="en-US" dirty="0">
                <a:latin typeface="Helvetica"/>
                <a:cs typeface="Helvetica"/>
              </a:rPr>
              <a:t>RC provides this capability for easy access of Data.</a:t>
            </a:r>
          </a:p>
          <a:p>
            <a:r>
              <a:rPr lang="en-US" dirty="0" err="1">
                <a:latin typeface="Helvetica"/>
                <a:cs typeface="Helvetica"/>
              </a:rPr>
              <a:t>Petalibrary</a:t>
            </a:r>
            <a:r>
              <a:rPr lang="en-US" dirty="0">
                <a:latin typeface="Helvetica"/>
                <a:cs typeface="Helvetica"/>
              </a:rPr>
              <a:t> Exclusive!</a:t>
            </a:r>
          </a:p>
          <a:p>
            <a:r>
              <a:rPr lang="en-US" dirty="0"/>
              <a:t>Generates a shared collection that can be accessed with a link.</a:t>
            </a:r>
          </a:p>
          <a:p>
            <a:pPr lvl="1"/>
            <a:r>
              <a:rPr lang="en-US" dirty="0"/>
              <a:t>Can assign various permissions to specific users or all users withing Globus</a:t>
            </a:r>
          </a:p>
          <a:p>
            <a:pPr lvl="1"/>
            <a:r>
              <a:rPr lang="en-US" dirty="0"/>
              <a:t>More information on here: </a:t>
            </a:r>
            <a:r>
              <a:rPr lang="en-US" dirty="0">
                <a:hlinkClick r:id="rId2"/>
              </a:rPr>
              <a:t>https://docs.globus.org/how-to/share-files/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07BAE-E9F1-45A4-BA07-2610004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A5971-7DCC-422A-BA20-CAB9A10B069B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AA40D-936C-44B0-87C2-B492B182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C7CCD-0A1E-4B93-9395-05617432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04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7A2D-2749-4C00-A9B2-1978941C1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Publishing with Petalibrary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B92C6-38BC-4019-A25C-E6714431B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Globus shared endpoints can be a great way to publish your data while maintaining the convenience of having it Petalibrary.</a:t>
            </a:r>
          </a:p>
          <a:p>
            <a:r>
              <a:rPr lang="en-US" dirty="0"/>
              <a:t>Example: 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https://scholar.colorado.edu/concern/datasets/9593tw13k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28F6B-FB0E-4A1C-B534-2165608B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7120C-9E70-47BE-8B22-E14BD61D39F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BAE55-65B4-4FA4-AF43-4B31AB765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E46F6-707F-442C-8A8F-B41137B5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15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2C66-F977-4E91-97E9-F2BFDE3A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Petalibrary</a:t>
            </a:r>
            <a:r>
              <a:rPr lang="en-US" dirty="0"/>
              <a:t>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1BF3-D86B-4334-891E-6FC9D30F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 err="1">
                <a:latin typeface="Helvetica"/>
                <a:cs typeface="Helvetica"/>
              </a:rPr>
              <a:t>curc</a:t>
            </a:r>
            <a:r>
              <a:rPr lang="en-US" i="1" dirty="0">
                <a:latin typeface="Helvetica"/>
                <a:cs typeface="Helvetica"/>
              </a:rPr>
              <a:t>-quota</a:t>
            </a:r>
            <a:r>
              <a:rPr lang="en-US" dirty="0">
                <a:latin typeface="Helvetica"/>
                <a:cs typeface="Helvetica"/>
              </a:rPr>
              <a:t> – Research Computing tool to monitor disk usage.</a:t>
            </a:r>
          </a:p>
          <a:p>
            <a:pPr lvl="1"/>
            <a:r>
              <a:rPr lang="en-US" dirty="0"/>
              <a:t>Provides detailed summary of your core storage</a:t>
            </a:r>
          </a:p>
          <a:p>
            <a:pPr lvl="1"/>
            <a:r>
              <a:rPr lang="en-US" dirty="0"/>
              <a:t>Provides detailed summary of scratch space on compile and compute nodes </a:t>
            </a:r>
          </a:p>
          <a:p>
            <a:pPr lvl="1"/>
            <a:r>
              <a:rPr lang="en-US" dirty="0"/>
              <a:t>Also lists current capacity of all Petalibrary allocations you have access to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r>
              <a:rPr lang="en-US" dirty="0">
                <a:latin typeface="Helvetica"/>
                <a:cs typeface="Helvetica"/>
              </a:rPr>
              <a:t>Confidential Data is unsupported and </a:t>
            </a:r>
            <a:r>
              <a:rPr lang="en-US" i="1" dirty="0">
                <a:latin typeface="Helvetica"/>
                <a:cs typeface="Helvetica"/>
              </a:rPr>
              <a:t>should not be stored on </a:t>
            </a:r>
            <a:r>
              <a:rPr lang="en-US" i="1" dirty="0" err="1">
                <a:latin typeface="Helvetica"/>
                <a:cs typeface="Helvetica"/>
              </a:rPr>
              <a:t>Petalibrary</a:t>
            </a:r>
            <a:endParaRPr lang="en-US" i="1" dirty="0">
              <a:latin typeface="Helvetica"/>
              <a:cs typeface="Helvetica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0E203-E144-43E9-B127-9CCAFA8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DABC5-568C-4AFD-B8D0-730ECF7DAF58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8B3B-8694-4DDA-A016-20F2628B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6298-8005-4801-9B3F-8BCA4D9E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BA291-BD19-4643-B1D3-F1354B71D7EF}"/>
              </a:ext>
            </a:extLst>
          </p:cNvPr>
          <p:cNvSpPr txBox="1"/>
          <p:nvPr/>
        </p:nvSpPr>
        <p:spPr>
          <a:xfrm>
            <a:off x="1116281" y="3426031"/>
            <a:ext cx="6638306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curc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-quota</a:t>
            </a:r>
          </a:p>
        </p:txBody>
      </p:sp>
    </p:spTree>
    <p:extLst>
      <p:ext uri="{BB962C8B-B14F-4D97-AF65-F5344CB8AC3E}">
        <p14:creationId xmlns:p14="http://schemas.microsoft.com/office/powerpoint/2010/main" val="24400636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765"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latin typeface="Helvetica"/>
                <a:cs typeface="Tahoma"/>
              </a:rPr>
              <a:t>Please fill out the survey: 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</a:rPr>
              <a:t> </a:t>
            </a:r>
            <a:endParaRPr lang="en-US" sz="600" spc="-20" dirty="0"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endParaRPr lang="en-US" sz="6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latin typeface="Helvetica"/>
                <a:cs typeface="Tahoma"/>
              </a:rPr>
              <a:t>Slides:</a:t>
            </a:r>
            <a:r>
              <a:rPr lang="en-US" sz="2800" spc="-50" dirty="0">
                <a:solidFill>
                  <a:srgbClr val="999999"/>
                </a:solidFill>
                <a:latin typeface="Helvetica"/>
                <a:cs typeface="Tahoma"/>
              </a:rPr>
              <a:t> </a:t>
            </a:r>
            <a:r>
              <a:rPr lang="en-US" spc="-50" dirty="0">
                <a:latin typeface="Helvetica"/>
                <a:cs typeface="Helvetica"/>
                <a:hlinkClick r:id="rId4"/>
              </a:rPr>
              <a:t>https://github.com/ResearchComputing/Data_Transfers_Spring_2022</a:t>
            </a:r>
            <a:endParaRPr lang="en-US" spc="-50" dirty="0">
              <a:latin typeface="Helvetica"/>
              <a:cs typeface="Helvetic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  <a:p>
            <a:pPr marL="0" marR="59055" indent="0">
              <a:lnSpc>
                <a:spcPct val="120000"/>
              </a:lnSpc>
              <a:spcBef>
                <a:spcPts val="188"/>
              </a:spcBef>
              <a:buNone/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8B259-AF47-4FA5-8087-C2A5CB5AB469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>
                <a:latin typeface="Helvetica"/>
                <a:cs typeface="Helvetica"/>
              </a:rPr>
              <a:t>Getting an RC Account</a:t>
            </a:r>
          </a:p>
          <a:p>
            <a:r>
              <a:rPr lang="en-US" dirty="0"/>
              <a:t>Navigating the RC Ecosystem</a:t>
            </a:r>
          </a:p>
          <a:p>
            <a:r>
              <a:rPr lang="en-US" dirty="0">
                <a:latin typeface="Helvetica"/>
                <a:cs typeface="Helvetica"/>
              </a:rPr>
              <a:t>Linux Tools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SCP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SFTP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RSYNC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SSHFS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SMB</a:t>
            </a:r>
          </a:p>
          <a:p>
            <a:r>
              <a:rPr lang="en-US">
                <a:latin typeface="Helvetica"/>
                <a:cs typeface="Helvetica"/>
              </a:rPr>
              <a:t>Open OnDemand</a:t>
            </a:r>
            <a:endParaRPr lang="en-US" dirty="0">
              <a:latin typeface="Helvetica"/>
              <a:cs typeface="Helvetica"/>
            </a:endParaRPr>
          </a:p>
          <a:p>
            <a:r>
              <a:rPr lang="en-US" dirty="0"/>
              <a:t>Globus Demo</a:t>
            </a:r>
          </a:p>
          <a:p>
            <a:r>
              <a:rPr lang="en-US" dirty="0">
                <a:latin typeface="Helvetica"/>
                <a:cs typeface="Helvetica"/>
              </a:rPr>
              <a:t>Sharing Data</a:t>
            </a:r>
            <a:endParaRPr lang="en-US" dirty="0">
              <a:cs typeface="Helvetica"/>
            </a:endParaRPr>
          </a:p>
          <a:p>
            <a:r>
              <a:rPr lang="en-US" dirty="0"/>
              <a:t>Getting A Petalibrary Allocation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0050D-8D40-4064-AC2A-77E22ED75265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Before accessing your resources, Research Computing requires users to obtain specialized RC accounts.</a:t>
            </a:r>
          </a:p>
          <a:p>
            <a:r>
              <a:rPr lang="en-US" dirty="0">
                <a:latin typeface="Helvetica"/>
                <a:cs typeface="Helvetica"/>
              </a:rPr>
              <a:t>Why?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A lot of CU users do not need access to HPC or Enterprise grade storage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Highly valuable resource!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requires the setup of 2-factor authentication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Other institutions utilize RMACC Summit</a:t>
            </a:r>
          </a:p>
          <a:p>
            <a:r>
              <a:rPr lang="en-US" dirty="0">
                <a:latin typeface="Helvetica"/>
                <a:cs typeface="Helvetica"/>
              </a:rPr>
              <a:t>Accounts can quickly and easily be obtained through our website at </a:t>
            </a:r>
            <a:r>
              <a:rPr lang="en-US" dirty="0">
                <a:latin typeface="Helvetica"/>
                <a:cs typeface="Helvetica"/>
                <a:hlinkClick r:id="rId2"/>
              </a:rPr>
              <a:t>www.Colorado.edu/rc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14D8F-F3B9-40DE-A07C-84ABC2BFC0EB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4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14B5E-A192-4124-879B-A800A1372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an RC Account</a:t>
            </a:r>
          </a:p>
        </p:txBody>
      </p:sp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104D589F-8D1F-473C-ADD7-3763A1CBBC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6460" y="1690688"/>
            <a:ext cx="7600434" cy="41624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75AF0-74BD-406B-A129-F888CFB0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6D771-9E21-40C4-A9D0-4C578A1BD45A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30854-67FE-453C-AE84-06889BF14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Transfers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268A5-8AC6-4F77-8012-79FBE682C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CED228-D87E-48BC-B7C5-4F1EDEA4FE36}"/>
              </a:ext>
            </a:extLst>
          </p:cNvPr>
          <p:cNvSpPr/>
          <p:nvPr/>
        </p:nvSpPr>
        <p:spPr>
          <a:xfrm>
            <a:off x="3247697" y="4579403"/>
            <a:ext cx="2848303" cy="63583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chemeClr val="tx1"/>
                </a:solidFill>
              </a:ln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4AB49F8-6FEA-4CAE-9BDE-4C1A641AA2DC}"/>
              </a:ext>
            </a:extLst>
          </p:cNvPr>
          <p:cNvCxnSpPr>
            <a:cxnSpLocks/>
          </p:cNvCxnSpPr>
          <p:nvPr/>
        </p:nvCxnSpPr>
        <p:spPr>
          <a:xfrm flipH="1">
            <a:off x="5657894" y="3129648"/>
            <a:ext cx="3088815" cy="1519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52683AF-B7E3-4F08-BF52-8DBEEC10E70A}"/>
              </a:ext>
            </a:extLst>
          </p:cNvPr>
          <p:cNvSpPr txBox="1"/>
          <p:nvPr/>
        </p:nvSpPr>
        <p:spPr>
          <a:xfrm>
            <a:off x="8856188" y="2714149"/>
            <a:ext cx="23007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Click here to get started!</a:t>
            </a:r>
          </a:p>
        </p:txBody>
      </p:sp>
    </p:spTree>
    <p:extLst>
      <p:ext uri="{BB962C8B-B14F-4D97-AF65-F5344CB8AC3E}">
        <p14:creationId xmlns:p14="http://schemas.microsoft.com/office/powerpoint/2010/main" val="410634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9698E-C59A-4AA5-BC75-692E9ED78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Duo Accounts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3540F-850F-45C0-B454-701B14B91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requesting your account you will soon be sent an invitation to RC’s Duo 2-factor authentication utility.</a:t>
            </a:r>
          </a:p>
          <a:p>
            <a:pPr lvl="1"/>
            <a:r>
              <a:rPr lang="en-US" dirty="0"/>
              <a:t>You will be prompted to set up a smart device with the Duo application.</a:t>
            </a:r>
          </a:p>
          <a:p>
            <a:pPr lvl="1"/>
            <a:r>
              <a:rPr lang="en-US" dirty="0"/>
              <a:t>Follow the steps prompted by the email invitation to activate your device.</a:t>
            </a:r>
          </a:p>
          <a:p>
            <a:r>
              <a:rPr lang="en-US" dirty="0"/>
              <a:t>Don’t have a smart Device? No Problem!</a:t>
            </a:r>
          </a:p>
          <a:p>
            <a:pPr lvl="1"/>
            <a:r>
              <a:rPr lang="en-US" dirty="0"/>
              <a:t>RC also offers 2 factor authentication tokens to access your account.</a:t>
            </a:r>
          </a:p>
          <a:p>
            <a:pPr lvl="1"/>
            <a:r>
              <a:rPr lang="en-US" dirty="0"/>
              <a:t>Contact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for more information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C249C-3861-4DFF-866E-5F00BE385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13144-BF58-40B6-B51B-D5CDC34FDDD9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559B0-36BE-41A5-B7A1-C4FBC0CD3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6B09C-9C71-46E5-A5D7-AE41CB02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960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84C5-1179-4A50-B25E-2BB815B1F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RC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6E6E-17BA-4852-8E41-9AC551E5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There are numerous ways to access RC Resources from your local machine</a:t>
            </a:r>
          </a:p>
          <a:p>
            <a:pPr lvl="1"/>
            <a:r>
              <a:rPr lang="en-US" dirty="0"/>
              <a:t>Globus (if just managing files!)</a:t>
            </a:r>
          </a:p>
          <a:p>
            <a:pPr lvl="1"/>
            <a:r>
              <a:rPr lang="en-US" dirty="0"/>
              <a:t>Command line (Most common for Jobs)</a:t>
            </a:r>
          </a:p>
          <a:p>
            <a:pPr lvl="1"/>
            <a:r>
              <a:rPr lang="en-US" dirty="0" err="1"/>
              <a:t>Jupyterlab</a:t>
            </a:r>
            <a:endParaRPr lang="en-US" dirty="0"/>
          </a:p>
          <a:p>
            <a:pPr lvl="1"/>
            <a:r>
              <a:rPr lang="en-US" dirty="0"/>
              <a:t>Visualization Cluster</a:t>
            </a:r>
          </a:p>
          <a:p>
            <a:r>
              <a:rPr lang="en-US" dirty="0">
                <a:latin typeface="Helvetica"/>
                <a:cs typeface="Helvetica"/>
              </a:rPr>
              <a:t>Globus is probably the easiest solution when accessing files your files on RC resources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D687-A80D-443C-924E-DB374F2C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CE0A-783D-48AE-B8EA-7D6ACABA50EF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668AB-E812-46A7-A8B6-38C87200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9982B-EC66-4ACA-B745-583EC1C0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9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7CB1-B8D4-47F3-AF8A-E348F342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Access through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05E2C-A50D-4BD3-87A2-5178CEEE2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0930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Other users may find the use of Globus to be overly clunky when wanting to check on their files.</a:t>
            </a:r>
          </a:p>
          <a:p>
            <a:r>
              <a:rPr lang="en-US" dirty="0">
                <a:latin typeface="Helvetica"/>
                <a:cs typeface="Helvetica"/>
              </a:rPr>
              <a:t>Users can log into RC servers on their local machines by opening a terminal and running the command:</a:t>
            </a:r>
          </a:p>
          <a:p>
            <a:endParaRPr lang="en-US" dirty="0">
              <a:latin typeface="Helvetica"/>
              <a:cs typeface="Helvetica"/>
            </a:endParaRPr>
          </a:p>
          <a:p>
            <a:endParaRPr lang="en-US" dirty="0">
              <a:latin typeface="Helvetica"/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For users given temporary accounts please login with the following command: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0C42-5359-4BE5-A10E-19AEED9E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3B48A-047B-49FA-B58B-B4AF36B1FB10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7DDE8-8AB9-4D44-9D61-AAAECEE5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6223D-5764-4FFD-A3D6-90F9213E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86D303-B5C3-4ABC-9C88-E37D67BD6111}"/>
              </a:ext>
            </a:extLst>
          </p:cNvPr>
          <p:cNvSpPr txBox="1"/>
          <p:nvPr/>
        </p:nvSpPr>
        <p:spPr>
          <a:xfrm>
            <a:off x="1174586" y="3308770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40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@login.rc.colorado.edu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A21389-E8CE-48EB-BF48-6E8A8F67B88C}"/>
              </a:ext>
            </a:extLst>
          </p:cNvPr>
          <p:cNvSpPr txBox="1"/>
          <p:nvPr/>
        </p:nvSpPr>
        <p:spPr>
          <a:xfrm>
            <a:off x="1174585" y="4898253"/>
            <a:ext cx="931025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ssh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Consolas"/>
                <a:cs typeface="Cascadia Mono" panose="020B0609020000020004" pitchFamily="49" charset="0"/>
              </a:rPr>
              <a:t>&lt;your-username&gt;</a:t>
            </a:r>
            <a:r>
              <a:rPr lang="en-US" sz="2400" dirty="0">
                <a:solidFill>
                  <a:schemeClr val="accent5"/>
                </a:solidFill>
                <a:latin typeface="Consolas"/>
                <a:cs typeface="Cascadia Mono" panose="020B0609020000020004" pitchFamily="49" charset="0"/>
              </a:rPr>
              <a:t>@tlogin1.rc.colorado.edu</a:t>
            </a:r>
          </a:p>
        </p:txBody>
      </p:sp>
    </p:spTree>
    <p:extLst>
      <p:ext uri="{BB962C8B-B14F-4D97-AF65-F5344CB8AC3E}">
        <p14:creationId xmlns:p14="http://schemas.microsoft.com/office/powerpoint/2010/main" val="1882622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FF5E-D66D-4913-BF31-A194DC7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Navigation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C1A2E-FF62-47C1-A918-8F72449DE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directories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List contents of a directory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Print current working directory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D695-7C13-4BB4-BCDB-294CD70FE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26DBB-AC29-4776-9407-2A658AEBC5CD}" type="datetime1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186A-BF2C-46E2-9070-A74303F2C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Transfers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21594-D66F-47A5-8703-D96C2D64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1F2EB3-4F62-40FB-8679-4016BBC31B09}"/>
              </a:ext>
            </a:extLst>
          </p:cNvPr>
          <p:cNvSpPr txBox="1"/>
          <p:nvPr/>
        </p:nvSpPr>
        <p:spPr>
          <a:xfrm>
            <a:off x="1180893" y="2279061"/>
            <a:ext cx="4866759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cd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&lt;relative-or-full-path&gt;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A975AA-6429-4115-83D7-3F2DD9D195E2}"/>
              </a:ext>
            </a:extLst>
          </p:cNvPr>
          <p:cNvSpPr txBox="1"/>
          <p:nvPr/>
        </p:nvSpPr>
        <p:spPr>
          <a:xfrm>
            <a:off x="1180893" y="3650351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ls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&lt;optional-path&gt;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AD5FB-18BB-4024-AFA3-CDF50F3F9020}"/>
              </a:ext>
            </a:extLst>
          </p:cNvPr>
          <p:cNvSpPr txBox="1"/>
          <p:nvPr/>
        </p:nvSpPr>
        <p:spPr>
          <a:xfrm>
            <a:off x="1180892" y="5020218"/>
            <a:ext cx="4915107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pwd</a:t>
            </a:r>
            <a:endParaRPr lang="en-US" sz="2400" dirty="0">
              <a:solidFill>
                <a:schemeClr val="accent2"/>
              </a:solidFill>
              <a:latin typeface="Consolas" panose="020B0609020204030204" pitchFamily="49" charset="0"/>
              <a:cs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095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5246</TotalTime>
  <Words>1513</Words>
  <Application>Microsoft Office PowerPoint</Application>
  <PresentationFormat>Widescreen</PresentationFormat>
  <Paragraphs>297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Helvetica Light</vt:lpstr>
      <vt:lpstr>Slack-Lato</vt:lpstr>
      <vt:lpstr>Arial</vt:lpstr>
      <vt:lpstr>Calibri</vt:lpstr>
      <vt:lpstr>Consolas</vt:lpstr>
      <vt:lpstr>Helvetica</vt:lpstr>
      <vt:lpstr>Roboto</vt:lpstr>
      <vt:lpstr>Wingdings</vt:lpstr>
      <vt:lpstr>Office Theme</vt:lpstr>
      <vt:lpstr>Data Transfers</vt:lpstr>
      <vt:lpstr>Data Transfers</vt:lpstr>
      <vt:lpstr>Outline</vt:lpstr>
      <vt:lpstr>RC Accounts</vt:lpstr>
      <vt:lpstr>Getting an RC Account</vt:lpstr>
      <vt:lpstr>Duo Accounts</vt:lpstr>
      <vt:lpstr>Accessing RC Services</vt:lpstr>
      <vt:lpstr>Access through the Command Line</vt:lpstr>
      <vt:lpstr>Basic Navigation Commands</vt:lpstr>
      <vt:lpstr>RC Filesystem</vt:lpstr>
      <vt:lpstr>RC File system map</vt:lpstr>
      <vt:lpstr>RC Data transfer nodes</vt:lpstr>
      <vt:lpstr>Command line options (1)</vt:lpstr>
      <vt:lpstr>Command line options (2)</vt:lpstr>
      <vt:lpstr>Command line options (3)</vt:lpstr>
      <vt:lpstr>OpenOnDemand</vt:lpstr>
      <vt:lpstr>PowerPoint Presentation</vt:lpstr>
      <vt:lpstr>Globus</vt:lpstr>
      <vt:lpstr>Globus Demo (1)</vt:lpstr>
      <vt:lpstr>Globus Demo (2)</vt:lpstr>
      <vt:lpstr>PowerPoint Presentation</vt:lpstr>
      <vt:lpstr>PowerPoint Presentation</vt:lpstr>
      <vt:lpstr>Sharing Data</vt:lpstr>
      <vt:lpstr>Unix Groups</vt:lpstr>
      <vt:lpstr>Globus Shared Endpoints</vt:lpstr>
      <vt:lpstr>Data Publishing with Petalibrary</vt:lpstr>
      <vt:lpstr>Petalibrary Notes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Daniel Trahan</cp:lastModifiedBy>
  <cp:revision>387</cp:revision>
  <dcterms:created xsi:type="dcterms:W3CDTF">2019-04-12T06:07:02Z</dcterms:created>
  <dcterms:modified xsi:type="dcterms:W3CDTF">2022-02-15T22:09:06Z</dcterms:modified>
</cp:coreProperties>
</file>

<file path=docProps/thumbnail.jpeg>
</file>